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B92CEC-94FA-4ABA-A00E-6C5EC48C3E5C}" v="19" dt="2021-08-31T19:06:29.783"/>
    <p1510:client id="{2E06FC6E-EA89-4EC3-B521-FDA9D47C98EB}" v="61" dt="2021-08-31T18:55:18.894"/>
    <p1510:client id="{39367FE1-AF87-47EA-A171-2A1B3231268B}" v="18" dt="2021-11-08T19:51:06.748"/>
    <p1510:client id="{3F308809-F181-43AA-AD82-A96053CA1DC0}" v="46" dt="2021-11-09T14:38:53.419"/>
    <p1510:client id="{5C24CFC1-D41B-4C14-A3E8-C56A2406CDFD}" v="1" dt="2021-08-13T13:03:53.794"/>
    <p1510:client id="{7B9EF69B-AAC7-4165-9388-088B40C26A0F}" v="96" dt="2021-11-07T19:20:58.563"/>
    <p1510:client id="{88799FAA-363C-447A-8088-A634769BA0F4}" v="1" dt="2021-10-27T09:23:58.830"/>
    <p1510:client id="{8D430129-E0AE-4803-9C66-BCEF67014C53}" v="384" dt="2021-10-25T19:41:39.159"/>
    <p1510:client id="{A1DCFEBD-981B-4297-8280-80A5784E2543}" v="217" dt="2021-08-12T20:57:19.159"/>
    <p1510:client id="{AC510E2D-E506-4412-88B1-DEFFA1634F9F}" v="2" dt="2021-10-25T19:54:36.210"/>
    <p1510:client id="{B4EFF50A-5014-4F15-99E0-BC8EEA64D426}" v="42" dt="2021-10-27T09:23:23.683"/>
    <p1510:client id="{BB0B4327-031B-4A76-9370-F91FFE4E892B}" v="4" dt="2021-10-27T18:28:06.784"/>
    <p1510:client id="{CF52226C-A38F-44F9-8B25-9946A6D6CDCE}" v="5" dt="2021-11-08T19:48:58.040"/>
    <p1510:client id="{DE7B2D54-4D7C-4734-9E33-77849F18B443}" v="85" dt="2021-08-13T12:50:23.982"/>
    <p1510:client id="{F2798D8A-DFF3-4F06-84E9-5EB363ED1A37}" v="267" dt="2021-10-28T17:41:05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30/12/2022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FCF1F68-5A14-4141-8C15-6A3D8A4B7A99}"/>
              </a:ext>
            </a:extLst>
          </p:cNvPr>
          <p:cNvSpPr/>
          <p:nvPr/>
        </p:nvSpPr>
        <p:spPr>
          <a:xfrm>
            <a:off x="1483743" y="340743"/>
            <a:ext cx="8928338" cy="159588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5400" dirty="0">
              <a:solidFill>
                <a:srgbClr val="0070C0"/>
              </a:solidFill>
              <a:cs typeface="Calibri"/>
            </a:endParaRPr>
          </a:p>
          <a:p>
            <a:pPr algn="ctr"/>
            <a:endParaRPr lang="en-GB" sz="6000" dirty="0">
              <a:solidFill>
                <a:srgbClr val="0070C0"/>
              </a:solidFill>
              <a:cs typeface="Calibri"/>
            </a:endParaRPr>
          </a:p>
          <a:p>
            <a:pPr algn="ctr"/>
            <a:r>
              <a:rPr lang="en-GB" sz="6000">
                <a:solidFill>
                  <a:srgbClr val="0070C0"/>
                </a:solidFill>
                <a:cs typeface="Calibri"/>
              </a:rPr>
              <a:t>Streak Lightning</a:t>
            </a:r>
            <a:endParaRPr lang="en-GB">
              <a:cs typeface="Calibri"/>
            </a:endParaRPr>
          </a:p>
          <a:p>
            <a:pPr algn="ctr"/>
            <a:r>
              <a:rPr lang="en-GB" sz="2800" dirty="0">
                <a:solidFill>
                  <a:schemeClr val="bg1"/>
                </a:solidFill>
                <a:cs typeface="Calibri"/>
              </a:rPr>
              <a:t>Trained by Ruth </a:t>
            </a:r>
            <a:r>
              <a:rPr lang="en-GB" sz="2800" dirty="0" err="1">
                <a:solidFill>
                  <a:schemeClr val="bg1"/>
                </a:solidFill>
                <a:cs typeface="Calibri"/>
              </a:rPr>
              <a:t>Carr</a:t>
            </a:r>
            <a:endParaRPr lang="en-GB" sz="2800">
              <a:solidFill>
                <a:schemeClr val="bg1"/>
              </a:solidFill>
              <a:cs typeface="Calibri"/>
            </a:endParaRPr>
          </a:p>
          <a:p>
            <a:pPr algn="ctr"/>
            <a:endParaRPr lang="en-GB" sz="8800" dirty="0">
              <a:solidFill>
                <a:srgbClr val="0070C0"/>
              </a:solidFill>
              <a:cs typeface="Calibri" panose="020F050202020403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9D86AE-BB7F-4A47-949B-6EFA45A851FD}"/>
              </a:ext>
            </a:extLst>
          </p:cNvPr>
          <p:cNvSpPr txBox="1"/>
          <p:nvPr/>
        </p:nvSpPr>
        <p:spPr>
          <a:xfrm>
            <a:off x="568446" y="2178709"/>
            <a:ext cx="5992482" cy="4108817"/>
          </a:xfrm>
          <a:prstGeom prst="rect">
            <a:avLst/>
          </a:prstGeom>
          <a:solidFill>
            <a:srgbClr val="92D05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200" b="1" cap="all" dirty="0">
                <a:solidFill>
                  <a:srgbClr val="FF0000"/>
                </a:solidFill>
                <a:cs typeface="Calibri"/>
              </a:rPr>
              <a:t>NEW LEASE SHARE OFFER -  ONE </a:t>
            </a:r>
            <a:r>
              <a:rPr lang="en-GB" sz="1200" b="1" cap="all" dirty="0" err="1">
                <a:solidFill>
                  <a:srgbClr val="FF0000"/>
                </a:solidFill>
                <a:cs typeface="Calibri"/>
              </a:rPr>
              <a:t>OFf</a:t>
            </a:r>
            <a:r>
              <a:rPr lang="en-GB" sz="1200" b="1" cap="all" dirty="0">
                <a:solidFill>
                  <a:srgbClr val="FF0000"/>
                </a:solidFill>
                <a:cs typeface="Calibri"/>
              </a:rPr>
              <a:t> PAYMENT OF ONLY £175 FOR THE WHOLE OF 2023!!</a:t>
            </a:r>
            <a:endParaRPr lang="en-US" sz="1200" b="1" dirty="0">
              <a:solidFill>
                <a:srgbClr val="FF0000"/>
              </a:solidFill>
              <a:cs typeface="Calibri"/>
            </a:endParaRPr>
          </a:p>
          <a:p>
            <a:pPr algn="ctr"/>
            <a:r>
              <a:rPr lang="en-GB" sz="1200" b="1" cap="all" dirty="0">
                <a:solidFill>
                  <a:srgbClr val="FF0000"/>
                </a:solidFill>
                <a:ea typeface="+mn-lt"/>
                <a:cs typeface="+mn-lt"/>
              </a:rPr>
              <a:t>OR </a:t>
            </a:r>
          </a:p>
          <a:p>
            <a:pPr algn="ctr"/>
            <a:r>
              <a:rPr lang="en-GB" sz="1200" b="1" cap="all" dirty="0">
                <a:solidFill>
                  <a:srgbClr val="FF0000"/>
                </a:solidFill>
                <a:ea typeface="+mn-lt"/>
                <a:cs typeface="+mn-lt"/>
              </a:rPr>
              <a:t>LIMITED lease SHARES AVAILABLE of 2.5% AT £75 PER MONTH, which guarantees you an owner's badge when he runs.</a:t>
            </a:r>
          </a:p>
          <a:p>
            <a:pPr algn="ctr"/>
            <a:endParaRPr lang="en-GB" sz="1200" cap="all" dirty="0">
              <a:solidFill>
                <a:srgbClr val="000000"/>
              </a:solidFill>
              <a:ea typeface="+mn-lt"/>
              <a:cs typeface="+mn-lt"/>
            </a:endParaRPr>
          </a:p>
          <a:p>
            <a:pPr algn="ctr"/>
            <a:r>
              <a:rPr lang="en-GB" sz="1100" cap="all" dirty="0">
                <a:ea typeface="+mn-lt"/>
                <a:cs typeface="+mn-lt"/>
              </a:rPr>
              <a:t>We bought him out of Mark Johnston's yard. He has shown from his two wins on turf &amp; </a:t>
            </a:r>
            <a:r>
              <a:rPr lang="en-GB" sz="1100" cap="all" dirty="0" err="1">
                <a:ea typeface="+mn-lt"/>
                <a:cs typeface="+mn-lt"/>
              </a:rPr>
              <a:t>tHREE</a:t>
            </a:r>
            <a:r>
              <a:rPr lang="en-GB" sz="1100" cap="all" dirty="0">
                <a:ea typeface="+mn-lt"/>
                <a:cs typeface="+mn-lt"/>
              </a:rPr>
              <a:t> wins on the </a:t>
            </a:r>
            <a:r>
              <a:rPr lang="en-GB" sz="1100" cap="all" dirty="0" err="1">
                <a:ea typeface="+mn-lt"/>
                <a:cs typeface="+mn-lt"/>
              </a:rPr>
              <a:t>allweather</a:t>
            </a:r>
            <a:r>
              <a:rPr lang="en-GB" sz="1100" cap="all" dirty="0">
                <a:ea typeface="+mn-lt"/>
                <a:cs typeface="+mn-lt"/>
              </a:rPr>
              <a:t>, that he is very versatile to all kinds of surfaces. Unlike most racing clubs, membership is restricted to only 100 members </a:t>
            </a:r>
            <a:endParaRPr lang="en-GB" sz="1100" dirty="0"/>
          </a:p>
          <a:p>
            <a:pPr algn="ctr"/>
            <a:endParaRPr lang="en-GB" sz="1200" cap="all" dirty="0">
              <a:solidFill>
                <a:srgbClr val="000000"/>
              </a:solidFill>
              <a:latin typeface="Calibri"/>
              <a:ea typeface="+mn-lt"/>
              <a:cs typeface="+mn-lt"/>
            </a:endParaRPr>
          </a:p>
          <a:p>
            <a:pPr algn="just"/>
            <a:r>
              <a:rPr lang="en-GB" sz="1200" b="1" cap="all" dirty="0">
                <a:ea typeface="+mn-lt"/>
                <a:cs typeface="+mn-lt"/>
              </a:rPr>
              <a:t>Benefits of the offer are as follows:</a:t>
            </a:r>
            <a:endParaRPr lang="en-GB" sz="1200" b="1" dirty="0">
              <a:cs typeface="Calibri"/>
            </a:endParaRPr>
          </a:p>
          <a:p>
            <a:pPr algn="just"/>
            <a:endParaRPr lang="en-GB" sz="1200" cap="all" dirty="0">
              <a:ea typeface="+mn-lt"/>
              <a:cs typeface="+mn-lt"/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1200" cap="all" dirty="0">
                <a:ea typeface="+mn-lt"/>
                <a:cs typeface="+mn-lt"/>
              </a:rPr>
              <a:t>One Off Payment of Only £175 all-inclusive for the rest of 2023 </a:t>
            </a:r>
            <a:r>
              <a:rPr lang="en-GB" sz="1200" cap="all" dirty="0">
                <a:solidFill>
                  <a:srgbClr val="FF0000"/>
                </a:solidFill>
                <a:ea typeface="+mn-lt"/>
                <a:cs typeface="+mn-lt"/>
              </a:rPr>
              <a:t>or</a:t>
            </a:r>
            <a:r>
              <a:rPr lang="en-GB" sz="1200" cap="all" dirty="0">
                <a:ea typeface="+mn-lt"/>
                <a:cs typeface="+mn-lt"/>
              </a:rPr>
              <a:t> 2.5% at £75 per month. The 2.5% guarantees an owner’s badge</a:t>
            </a:r>
            <a:endParaRPr lang="en-GB" sz="1200" dirty="0"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1200" cap="all" dirty="0">
                <a:ea typeface="+mn-lt"/>
                <a:cs typeface="+mn-lt"/>
              </a:rPr>
              <a:t>Welcome Pack</a:t>
            </a:r>
            <a:endParaRPr lang="en-GB" sz="1200" dirty="0"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1200" cap="all" dirty="0">
                <a:ea typeface="+mn-lt"/>
                <a:cs typeface="+mn-lt"/>
              </a:rPr>
              <a:t>Race Day Badges(on a draw rota basis)</a:t>
            </a:r>
            <a:endParaRPr lang="en-GB" sz="1200" dirty="0"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1200" cap="all" dirty="0">
                <a:ea typeface="+mn-lt"/>
                <a:cs typeface="+mn-lt"/>
              </a:rPr>
              <a:t>Text &amp; Email messages of all entries &amp; declarations</a:t>
            </a:r>
            <a:endParaRPr lang="en-GB" sz="1200" dirty="0"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1200" cap="all" dirty="0">
                <a:ea typeface="+mn-lt"/>
                <a:cs typeface="+mn-lt"/>
              </a:rPr>
              <a:t>Race Reports</a:t>
            </a:r>
            <a:endParaRPr lang="en-GB" sz="1200" dirty="0"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1200" cap="all" dirty="0">
                <a:ea typeface="+mn-lt"/>
                <a:cs typeface="+mn-lt"/>
              </a:rPr>
              <a:t>Stable Visits</a:t>
            </a:r>
            <a:endParaRPr lang="en-GB" sz="1200" dirty="0"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1200" cap="all" dirty="0">
                <a:ea typeface="+mn-lt"/>
                <a:cs typeface="+mn-lt"/>
              </a:rPr>
              <a:t>Your Percentage of all Prize Money</a:t>
            </a:r>
            <a:endParaRPr lang="en-GB" sz="1200" dirty="0"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1200" cap="all" dirty="0">
                <a:ea typeface="+mn-lt"/>
                <a:cs typeface="+mn-lt"/>
              </a:rPr>
              <a:t>Dedicated Owners Website Login Page</a:t>
            </a:r>
            <a:endParaRPr lang="en-GB" sz="1200" dirty="0">
              <a:cs typeface="Calibri"/>
            </a:endParaRPr>
          </a:p>
          <a:p>
            <a:pPr marL="285750" indent="-285750" algn="just">
              <a:buFont typeface="Arial"/>
              <a:buChar char="•"/>
            </a:pPr>
            <a:r>
              <a:rPr lang="en-GB" sz="1200" cap="all" dirty="0">
                <a:ea typeface="+mn-lt"/>
                <a:cs typeface="+mn-lt"/>
              </a:rPr>
              <a:t>As well as Invites to all GPR Social Events.</a:t>
            </a:r>
            <a:endParaRPr lang="en-GB" sz="1200" dirty="0">
              <a:cs typeface="Calibri"/>
            </a:endParaRPr>
          </a:p>
          <a:p>
            <a:pPr algn="ctr"/>
            <a:endParaRPr lang="en-GB" sz="1200" cap="all" dirty="0">
              <a:cs typeface="Calibri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0F1BEAF-AD75-4929-92B6-4D2DBD38C970}"/>
              </a:ext>
            </a:extLst>
          </p:cNvPr>
          <p:cNvCxnSpPr/>
          <p:nvPr/>
        </p:nvCxnSpPr>
        <p:spPr>
          <a:xfrm flipV="1">
            <a:off x="485416" y="147547"/>
            <a:ext cx="11214337" cy="1"/>
          </a:xfrm>
          <a:prstGeom prst="straightConnector1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510AC07-CC0F-4051-B3CB-4B979F3466D0}"/>
              </a:ext>
            </a:extLst>
          </p:cNvPr>
          <p:cNvCxnSpPr>
            <a:cxnSpLocks/>
          </p:cNvCxnSpPr>
          <p:nvPr/>
        </p:nvCxnSpPr>
        <p:spPr>
          <a:xfrm flipV="1">
            <a:off x="427907" y="2102867"/>
            <a:ext cx="11214337" cy="1"/>
          </a:xfrm>
          <a:prstGeom prst="straightConnector1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1ABAD29B-50FC-46EF-93CF-C2C1A8A4BDFE}"/>
              </a:ext>
            </a:extLst>
          </p:cNvPr>
          <p:cNvSpPr txBox="1"/>
          <p:nvPr/>
        </p:nvSpPr>
        <p:spPr>
          <a:xfrm>
            <a:off x="7053532" y="6291533"/>
            <a:ext cx="4597879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600" b="1" dirty="0">
                <a:ea typeface="+mn-lt"/>
                <a:cs typeface="+mn-lt"/>
              </a:rPr>
              <a:t>An Ideal Gift for any Racing Enthusiast!!!</a:t>
            </a:r>
            <a:endParaRPr lang="en-US" sz="1600" dirty="0">
              <a:cs typeface="Calibri" panose="020F0502020204030204"/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94741ADC-B5C1-4A5C-BE02-A094C14C0E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353" y="481730"/>
            <a:ext cx="1279406" cy="1322538"/>
          </a:xfrm>
          <a:prstGeom prst="rect">
            <a:avLst/>
          </a:prstGeom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id="{245E2E68-6C5E-460D-85C2-699F36594F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76692" y="481730"/>
            <a:ext cx="1279406" cy="1322538"/>
          </a:xfrm>
          <a:prstGeom prst="rect">
            <a:avLst/>
          </a:prstGeom>
        </p:spPr>
      </p:pic>
      <p:pic>
        <p:nvPicPr>
          <p:cNvPr id="8" name="Picture 7" descr="A jockey riding a horse&#10;&#10;Description automatically generated with low confidence">
            <a:extLst>
              <a:ext uri="{FF2B5EF4-FFF2-40B4-BE49-F238E27FC236}">
                <a16:creationId xmlns:a16="http://schemas.microsoft.com/office/drawing/2014/main" id="{C38C307E-F090-1E24-921C-10BA9970E0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794" y="2490244"/>
            <a:ext cx="4850012" cy="3360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187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alan crombie</cp:lastModifiedBy>
  <cp:revision>362</cp:revision>
  <dcterms:created xsi:type="dcterms:W3CDTF">2021-08-12T20:27:24Z</dcterms:created>
  <dcterms:modified xsi:type="dcterms:W3CDTF">2022-12-30T08:21:41Z</dcterms:modified>
</cp:coreProperties>
</file>